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6" r:id="rId3"/>
    <p:sldId id="257" r:id="rId4"/>
    <p:sldId id="260" r:id="rId5"/>
    <p:sldId id="261" r:id="rId6"/>
    <p:sldId id="262" r:id="rId7"/>
    <p:sldId id="278"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80" r:id="rId21"/>
    <p:sldId id="281" r:id="rId22"/>
    <p:sldId id="279"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8/5/2021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05/08/2021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u_flag_co_funded_pos_[rgb]_right.jpg"/>
          <p:cNvPicPr>
            <a:picLocks noGrp="1" noChangeAspect="1"/>
          </p:cNvPicPr>
          <p:nvPr isPhoto="1" userDrawn="1"/>
        </p:nvPicPr>
        <p:blipFill>
          <a:blip r:embed="rId4" cstate="print">
            <a:lum/>
          </a:blip>
          <a:stretch>
            <a:fillRect/>
          </a:stretch>
        </p:blipFill>
        <p:spPr>
          <a:xfrm>
            <a:off x="0" y="0"/>
            <a:ext cx="2934975" cy="838200"/>
          </a:xfrm>
          <a:prstGeom prst="rect">
            <a:avLst/>
          </a:prstGeom>
          <a:noFill/>
          <a:ln>
            <a:noFill/>
          </a:ln>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smtClean="0"/>
              <a:t> </a:t>
            </a:r>
            <a:r>
              <a:rPr lang="en-US" sz="1600" b="0" dirty="0" smtClean="0"/>
              <a:t>Promoting youth employment in remote areas in Jordan -(Job Jo)</a:t>
            </a:r>
          </a:p>
          <a:p>
            <a:pPr algn="ctr"/>
            <a:r>
              <a:rPr lang="en-US" sz="1600" b="0" dirty="0" smtClean="0"/>
              <a:t> 598428-EPP-1-2018-1-JO-EPPKA2-CBHE-JP </a:t>
            </a:r>
            <a:endParaRPr lang="en-US" sz="1600" b="0" dirty="0"/>
          </a:p>
        </p:txBody>
      </p:sp>
    </p:spTree>
    <p:extLst>
      <p:ext uri="{BB962C8B-B14F-4D97-AF65-F5344CB8AC3E}">
        <p14:creationId xmlns:p14="http://schemas.microsoft.com/office/powerpoint/2010/main"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05/08/2021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EE1AE-501F-4210-BF1B-6C6B99E8DE23}" type="datetimeFigureOut">
              <a:rPr lang="en-GB" smtClean="0"/>
              <a:pPr/>
              <a:t>05/08/2021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05/08/2021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05/08/2021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05/08/2021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05/08/2021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05/08/2021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05/08/2021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05/08/2021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spTree>
    <p:extLst>
      <p:ext uri="{BB962C8B-B14F-4D97-AF65-F5344CB8AC3E}">
        <p14:creationId xmlns:p14="http://schemas.microsoft.com/office/powerpoint/2010/main"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017" y="1844824"/>
            <a:ext cx="3437223" cy="1225977"/>
          </a:xfrm>
          <a:prstGeom prst="rect">
            <a:avLst/>
          </a:prstGeom>
        </p:spPr>
        <p:txBody>
          <a:bodyPr wrap="none">
            <a:spAutoFit/>
          </a:bodyPr>
          <a:lstStyle/>
          <a:p>
            <a:pPr marL="1169035" marR="5080" indent="-1156970">
              <a:lnSpc>
                <a:spcPct val="100000"/>
              </a:lnSpc>
              <a:spcBef>
                <a:spcPts val="100"/>
              </a:spcBef>
            </a:pPr>
            <a:r>
              <a:rPr lang="en-US" sz="2400" b="1" dirty="0"/>
              <a:t>Developing </a:t>
            </a:r>
            <a:r>
              <a:rPr lang="en-US" sz="2400" b="1" spc="-5" dirty="0"/>
              <a:t>a</a:t>
            </a:r>
            <a:r>
              <a:rPr lang="en-US" sz="2400" b="1" spc="-120" dirty="0"/>
              <a:t> </a:t>
            </a:r>
            <a:r>
              <a:rPr lang="en-US" sz="2400" b="1" dirty="0"/>
              <a:t>sustainable </a:t>
            </a:r>
            <a:endParaRPr lang="en-US" sz="2400" b="1" dirty="0" smtClean="0"/>
          </a:p>
          <a:p>
            <a:pPr marL="1169035" marR="5080" indent="-1156970">
              <a:lnSpc>
                <a:spcPct val="100000"/>
              </a:lnSpc>
              <a:spcBef>
                <a:spcPts val="100"/>
              </a:spcBef>
            </a:pPr>
            <a:r>
              <a:rPr lang="en-US" sz="2400" b="1" dirty="0"/>
              <a:t> </a:t>
            </a:r>
            <a:r>
              <a:rPr lang="en-US" sz="2400" b="1" dirty="0" smtClean="0"/>
              <a:t>        Business</a:t>
            </a:r>
            <a:r>
              <a:rPr lang="en-US" sz="2400" b="1" spc="-25" dirty="0" smtClean="0"/>
              <a:t> </a:t>
            </a:r>
            <a:r>
              <a:rPr lang="en-US" sz="2400" b="1" spc="-5" dirty="0" smtClean="0"/>
              <a:t>plan</a:t>
            </a:r>
          </a:p>
          <a:p>
            <a:pPr marL="1169035" marR="5080" indent="-1156970">
              <a:lnSpc>
                <a:spcPct val="100000"/>
              </a:lnSpc>
              <a:spcBef>
                <a:spcPts val="100"/>
              </a:spcBef>
            </a:pPr>
            <a:r>
              <a:rPr lang="en-US" sz="2400" b="1" spc="-5" dirty="0" smtClean="0"/>
              <a:t>             for BSNB</a:t>
            </a:r>
            <a:endParaRPr lang="en-US" sz="2400" b="1" spc="-5" dirty="0"/>
          </a:p>
        </p:txBody>
      </p:sp>
      <p:sp>
        <p:nvSpPr>
          <p:cNvPr id="3" name="Rectangle 2"/>
          <p:cNvSpPr/>
          <p:nvPr/>
        </p:nvSpPr>
        <p:spPr>
          <a:xfrm>
            <a:off x="399017" y="3789040"/>
            <a:ext cx="3519938" cy="843821"/>
          </a:xfrm>
          <a:prstGeom prst="rect">
            <a:avLst/>
          </a:prstGeom>
        </p:spPr>
        <p:txBody>
          <a:bodyPr wrap="none">
            <a:spAutoFit/>
          </a:bodyPr>
          <a:lstStyle/>
          <a:p>
            <a:pPr marL="1169035" marR="5080" indent="-1156970">
              <a:lnSpc>
                <a:spcPct val="100000"/>
              </a:lnSpc>
              <a:spcBef>
                <a:spcPts val="100"/>
              </a:spcBef>
            </a:pPr>
            <a:r>
              <a:rPr lang="en-US" sz="2400" b="1" dirty="0" smtClean="0"/>
              <a:t>Prof. Ahmed Al-Salaymeh</a:t>
            </a:r>
          </a:p>
          <a:p>
            <a:pPr marL="1169035" marR="5080" indent="-1156970">
              <a:lnSpc>
                <a:spcPct val="100000"/>
              </a:lnSpc>
              <a:spcBef>
                <a:spcPts val="100"/>
              </a:spcBef>
            </a:pPr>
            <a:r>
              <a:rPr lang="en-US" sz="2400" b="1" spc="-5" dirty="0" smtClean="0"/>
              <a:t>           </a:t>
            </a:r>
            <a:r>
              <a:rPr lang="en-US" sz="2400" b="1" spc="-5" dirty="0" smtClean="0"/>
              <a:t>05.08.2021</a:t>
            </a:r>
            <a:endParaRPr lang="en-US" sz="2400" b="1" spc="-5" dirty="0"/>
          </a:p>
        </p:txBody>
      </p:sp>
    </p:spTree>
    <p:extLst>
      <p:ext uri="{BB962C8B-B14F-4D97-AF65-F5344CB8AC3E}">
        <p14:creationId xmlns:p14="http://schemas.microsoft.com/office/powerpoint/2010/main" val="140094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16" y="0"/>
            <a:ext cx="8229600" cy="1143000"/>
          </a:xfrm>
        </p:spPr>
        <p:txBody>
          <a:bodyPr/>
          <a:lstStyle/>
          <a:p>
            <a:r>
              <a:rPr lang="en-US" dirty="0">
                <a:solidFill>
                  <a:schemeClr val="bg2">
                    <a:lumMod val="75000"/>
                  </a:schemeClr>
                </a:solidFill>
              </a:rPr>
              <a:t>Business </a:t>
            </a:r>
            <a:r>
              <a:rPr lang="en-US" dirty="0" smtClean="0">
                <a:solidFill>
                  <a:schemeClr val="bg2">
                    <a:lumMod val="75000"/>
                  </a:schemeClr>
                </a:solidFill>
              </a:rPr>
              <a:t>Model</a:t>
            </a:r>
            <a:endParaRPr lang="en-US" dirty="0">
              <a:solidFill>
                <a:schemeClr val="bg2">
                  <a:lumMod val="75000"/>
                </a:schemeClr>
              </a:solidFill>
            </a:endParaRPr>
          </a:p>
        </p:txBody>
      </p:sp>
      <p:sp>
        <p:nvSpPr>
          <p:cNvPr id="3" name="Content Placeholder 2"/>
          <p:cNvSpPr>
            <a:spLocks noGrp="1"/>
          </p:cNvSpPr>
          <p:nvPr>
            <p:ph idx="1"/>
          </p:nvPr>
        </p:nvSpPr>
        <p:spPr/>
        <p:txBody>
          <a:bodyPr/>
          <a:lstStyle/>
          <a:p>
            <a:pPr algn="just"/>
            <a:r>
              <a:rPr lang="en-US" dirty="0" smtClean="0"/>
              <a:t>Business </a:t>
            </a:r>
            <a:r>
              <a:rPr lang="en-US" dirty="0"/>
              <a:t>model describes the rationale of how an organization creates, delivers and captures value. </a:t>
            </a:r>
            <a:endParaRPr lang="en-US" dirty="0" smtClean="0"/>
          </a:p>
          <a:p>
            <a:pPr algn="just"/>
            <a:r>
              <a:rPr lang="en-US" dirty="0" smtClean="0"/>
              <a:t>The </a:t>
            </a:r>
            <a:r>
              <a:rPr lang="en-US" dirty="0"/>
              <a:t>business model is where you explicitly state what is exactly the value added by your project.</a:t>
            </a:r>
          </a:p>
        </p:txBody>
      </p:sp>
    </p:spTree>
    <p:extLst>
      <p:ext uri="{BB962C8B-B14F-4D97-AF65-F5344CB8AC3E}">
        <p14:creationId xmlns:p14="http://schemas.microsoft.com/office/powerpoint/2010/main" val="109408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16" y="-9575"/>
            <a:ext cx="8229600" cy="1143000"/>
          </a:xfrm>
        </p:spPr>
        <p:txBody>
          <a:bodyPr>
            <a:normAutofit/>
          </a:bodyPr>
          <a:lstStyle/>
          <a:p>
            <a:r>
              <a:rPr lang="en-US" sz="3600" dirty="0">
                <a:solidFill>
                  <a:schemeClr val="bg2">
                    <a:lumMod val="75000"/>
                  </a:schemeClr>
                </a:solidFill>
              </a:rPr>
              <a:t>Management and </a:t>
            </a:r>
            <a:r>
              <a:rPr lang="en-US" sz="3600" dirty="0" smtClean="0">
                <a:solidFill>
                  <a:schemeClr val="bg2">
                    <a:lumMod val="75000"/>
                  </a:schemeClr>
                </a:solidFill>
              </a:rPr>
              <a:t>Organization</a:t>
            </a:r>
            <a:endParaRPr lang="en-US" sz="3600" dirty="0">
              <a:solidFill>
                <a:schemeClr val="bg2">
                  <a:lumMod val="75000"/>
                </a:schemeClr>
              </a:solidFill>
            </a:endParaRPr>
          </a:p>
        </p:txBody>
      </p:sp>
      <p:sp>
        <p:nvSpPr>
          <p:cNvPr id="3" name="Content Placeholder 2"/>
          <p:cNvSpPr>
            <a:spLocks noGrp="1"/>
          </p:cNvSpPr>
          <p:nvPr>
            <p:ph idx="1"/>
          </p:nvPr>
        </p:nvSpPr>
        <p:spPr/>
        <p:txBody>
          <a:bodyPr>
            <a:normAutofit lnSpcReduction="10000"/>
          </a:bodyPr>
          <a:lstStyle/>
          <a:p>
            <a:pPr algn="just"/>
            <a:r>
              <a:rPr lang="en-US" dirty="0" smtClean="0"/>
              <a:t>Brief </a:t>
            </a:r>
            <a:r>
              <a:rPr lang="en-US" dirty="0"/>
              <a:t>description of your company (or the company to be constituted) including details about ownership, management and board of directors (if applicable). </a:t>
            </a:r>
            <a:endParaRPr lang="en-US" dirty="0" smtClean="0"/>
          </a:p>
          <a:p>
            <a:pPr algn="just"/>
            <a:r>
              <a:rPr lang="en-US" dirty="0" smtClean="0"/>
              <a:t>Qualifications</a:t>
            </a:r>
            <a:r>
              <a:rPr lang="en-US" dirty="0"/>
              <a:t>, experience and education are important to provide readers with an insight as to how these individuals fit into the organizational structure and what they can bring to the table in their designated </a:t>
            </a:r>
            <a:r>
              <a:rPr lang="en-US" dirty="0" smtClean="0"/>
              <a:t>roles.</a:t>
            </a:r>
            <a:endParaRPr lang="en-US" dirty="0"/>
          </a:p>
        </p:txBody>
      </p:sp>
    </p:spTree>
    <p:extLst>
      <p:ext uri="{BB962C8B-B14F-4D97-AF65-F5344CB8AC3E}">
        <p14:creationId xmlns:p14="http://schemas.microsoft.com/office/powerpoint/2010/main" val="57954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16" y="-5570"/>
            <a:ext cx="8229600" cy="1143000"/>
          </a:xfrm>
        </p:spPr>
        <p:txBody>
          <a:bodyPr/>
          <a:lstStyle/>
          <a:p>
            <a:r>
              <a:rPr lang="en-US" dirty="0">
                <a:solidFill>
                  <a:schemeClr val="bg2">
                    <a:lumMod val="75000"/>
                  </a:schemeClr>
                </a:solidFill>
              </a:rPr>
              <a:t>Marketing </a:t>
            </a:r>
            <a:r>
              <a:rPr lang="en-US" dirty="0" smtClean="0">
                <a:solidFill>
                  <a:schemeClr val="bg2">
                    <a:lumMod val="75000"/>
                  </a:schemeClr>
                </a:solidFill>
              </a:rPr>
              <a:t>Plan</a:t>
            </a:r>
            <a:endParaRPr lang="en-US" dirty="0">
              <a:solidFill>
                <a:schemeClr val="bg2">
                  <a:lumMod val="75000"/>
                </a:schemeClr>
              </a:solidFill>
            </a:endParaRPr>
          </a:p>
        </p:txBody>
      </p:sp>
      <p:sp>
        <p:nvSpPr>
          <p:cNvPr id="3" name="Content Placeholder 2"/>
          <p:cNvSpPr>
            <a:spLocks noGrp="1"/>
          </p:cNvSpPr>
          <p:nvPr>
            <p:ph idx="1"/>
          </p:nvPr>
        </p:nvSpPr>
        <p:spPr>
          <a:xfrm>
            <a:off x="395536" y="1916832"/>
            <a:ext cx="8136904" cy="4032448"/>
          </a:xfrm>
        </p:spPr>
        <p:txBody>
          <a:bodyPr>
            <a:normAutofit fontScale="92500" lnSpcReduction="10000"/>
          </a:bodyPr>
          <a:lstStyle/>
          <a:p>
            <a:pPr marL="0" indent="0" algn="just">
              <a:buNone/>
            </a:pPr>
            <a:r>
              <a:rPr lang="en-US" dirty="0"/>
              <a:t>Description of the marketing strategy and how you intend to drive sales. Departing from a broad set of quantitative goals (return, growth, etc.), with support of a wide set of analysis, the marketing plan aims at define the overall strategy for the firm, namely, the market penetration strategy, growth strategy, distribution strategy and communication strategy. Sales strategies should also be included to provide information on sales staff and activities.</a:t>
            </a:r>
          </a:p>
        </p:txBody>
      </p:sp>
    </p:spTree>
    <p:extLst>
      <p:ext uri="{BB962C8B-B14F-4D97-AF65-F5344CB8AC3E}">
        <p14:creationId xmlns:p14="http://schemas.microsoft.com/office/powerpoint/2010/main" val="3723904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61" y="0"/>
            <a:ext cx="8229600" cy="1143000"/>
          </a:xfrm>
        </p:spPr>
        <p:txBody>
          <a:bodyPr/>
          <a:lstStyle/>
          <a:p>
            <a:r>
              <a:rPr lang="en-US" dirty="0">
                <a:solidFill>
                  <a:schemeClr val="bg2">
                    <a:lumMod val="75000"/>
                  </a:schemeClr>
                </a:solidFill>
              </a:rPr>
              <a:t>Marketing Plan</a:t>
            </a:r>
            <a:endParaRPr lang="en-US" dirty="0"/>
          </a:p>
        </p:txBody>
      </p:sp>
      <p:pic>
        <p:nvPicPr>
          <p:cNvPr id="5" name="Content Placeholder 4"/>
          <p:cNvPicPr>
            <a:picLocks noGrp="1" noChangeAspect="1"/>
          </p:cNvPicPr>
          <p:nvPr>
            <p:ph idx="1"/>
          </p:nvPr>
        </p:nvPicPr>
        <p:blipFill>
          <a:blip r:embed="rId2"/>
          <a:stretch>
            <a:fillRect/>
          </a:stretch>
        </p:blipFill>
        <p:spPr>
          <a:xfrm>
            <a:off x="1475656" y="2132856"/>
            <a:ext cx="6192688" cy="3417118"/>
          </a:xfrm>
          <a:prstGeom prst="rect">
            <a:avLst/>
          </a:prstGeom>
        </p:spPr>
      </p:pic>
    </p:spTree>
    <p:extLst>
      <p:ext uri="{BB962C8B-B14F-4D97-AF65-F5344CB8AC3E}">
        <p14:creationId xmlns:p14="http://schemas.microsoft.com/office/powerpoint/2010/main" val="9921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632" y="0"/>
            <a:ext cx="8229600" cy="1143000"/>
          </a:xfrm>
        </p:spPr>
        <p:txBody>
          <a:bodyPr/>
          <a:lstStyle/>
          <a:p>
            <a:r>
              <a:rPr lang="en-US" dirty="0">
                <a:solidFill>
                  <a:schemeClr val="bg2">
                    <a:lumMod val="75000"/>
                  </a:schemeClr>
                </a:solidFill>
              </a:rPr>
              <a:t>Marketing Plan</a:t>
            </a:r>
          </a:p>
        </p:txBody>
      </p:sp>
      <p:pic>
        <p:nvPicPr>
          <p:cNvPr id="4" name="Content Placeholder 3"/>
          <p:cNvPicPr>
            <a:picLocks noGrp="1" noChangeAspect="1"/>
          </p:cNvPicPr>
          <p:nvPr>
            <p:ph idx="1"/>
          </p:nvPr>
        </p:nvPicPr>
        <p:blipFill>
          <a:blip r:embed="rId2"/>
          <a:stretch>
            <a:fillRect/>
          </a:stretch>
        </p:blipFill>
        <p:spPr>
          <a:xfrm>
            <a:off x="1287205" y="1988840"/>
            <a:ext cx="6569590" cy="3747442"/>
          </a:xfrm>
          <a:prstGeom prst="rect">
            <a:avLst/>
          </a:prstGeom>
        </p:spPr>
      </p:pic>
    </p:spTree>
    <p:extLst>
      <p:ext uri="{BB962C8B-B14F-4D97-AF65-F5344CB8AC3E}">
        <p14:creationId xmlns:p14="http://schemas.microsoft.com/office/powerpoint/2010/main" val="1166414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24" y="0"/>
            <a:ext cx="8229600" cy="1143000"/>
          </a:xfrm>
        </p:spPr>
        <p:txBody>
          <a:bodyPr/>
          <a:lstStyle/>
          <a:p>
            <a:r>
              <a:rPr lang="en-US" dirty="0">
                <a:solidFill>
                  <a:schemeClr val="bg2">
                    <a:lumMod val="75000"/>
                  </a:schemeClr>
                </a:solidFill>
              </a:rPr>
              <a:t>Marketing Plan</a:t>
            </a:r>
            <a:endParaRPr lang="en-US" dirty="0"/>
          </a:p>
        </p:txBody>
      </p:sp>
      <p:pic>
        <p:nvPicPr>
          <p:cNvPr id="4" name="Content Placeholder 3"/>
          <p:cNvPicPr>
            <a:picLocks noGrp="1" noChangeAspect="1"/>
          </p:cNvPicPr>
          <p:nvPr>
            <p:ph idx="1"/>
          </p:nvPr>
        </p:nvPicPr>
        <p:blipFill>
          <a:blip r:embed="rId2"/>
          <a:stretch>
            <a:fillRect/>
          </a:stretch>
        </p:blipFill>
        <p:spPr>
          <a:xfrm>
            <a:off x="1477447" y="1844824"/>
            <a:ext cx="6189106" cy="3229099"/>
          </a:xfrm>
          <a:prstGeom prst="rect">
            <a:avLst/>
          </a:prstGeom>
        </p:spPr>
      </p:pic>
    </p:spTree>
    <p:extLst>
      <p:ext uri="{BB962C8B-B14F-4D97-AF65-F5344CB8AC3E}">
        <p14:creationId xmlns:p14="http://schemas.microsoft.com/office/powerpoint/2010/main" val="748564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24" y="-32724"/>
            <a:ext cx="8229600" cy="1143000"/>
          </a:xfrm>
        </p:spPr>
        <p:txBody>
          <a:bodyPr/>
          <a:lstStyle/>
          <a:p>
            <a:r>
              <a:rPr lang="en-US" dirty="0" smtClean="0">
                <a:solidFill>
                  <a:schemeClr val="bg2">
                    <a:lumMod val="75000"/>
                  </a:schemeClr>
                </a:solidFill>
              </a:rPr>
              <a:t>SWOT Analysis </a:t>
            </a:r>
            <a:endParaRPr lang="en-US" dirty="0">
              <a:solidFill>
                <a:schemeClr val="bg2">
                  <a:lumMod val="75000"/>
                </a:schemeClr>
              </a:solidFill>
            </a:endParaRPr>
          </a:p>
        </p:txBody>
      </p:sp>
      <p:pic>
        <p:nvPicPr>
          <p:cNvPr id="6" name="Content Placeholder 5"/>
          <p:cNvPicPr>
            <a:picLocks noGrp="1" noChangeAspect="1"/>
          </p:cNvPicPr>
          <p:nvPr>
            <p:ph idx="1"/>
          </p:nvPr>
        </p:nvPicPr>
        <p:blipFill>
          <a:blip r:embed="rId2"/>
          <a:stretch>
            <a:fillRect/>
          </a:stretch>
        </p:blipFill>
        <p:spPr>
          <a:xfrm>
            <a:off x="1403648" y="1916832"/>
            <a:ext cx="6596310" cy="3627239"/>
          </a:xfrm>
          <a:prstGeom prst="rect">
            <a:avLst/>
          </a:prstGeom>
        </p:spPr>
      </p:pic>
    </p:spTree>
    <p:extLst>
      <p:ext uri="{BB962C8B-B14F-4D97-AF65-F5344CB8AC3E}">
        <p14:creationId xmlns:p14="http://schemas.microsoft.com/office/powerpoint/2010/main" val="2937504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648" y="-28719"/>
            <a:ext cx="8229600" cy="1143000"/>
          </a:xfrm>
        </p:spPr>
        <p:txBody>
          <a:bodyPr/>
          <a:lstStyle/>
          <a:p>
            <a:r>
              <a:rPr lang="en-US" dirty="0">
                <a:solidFill>
                  <a:schemeClr val="bg2">
                    <a:lumMod val="75000"/>
                  </a:schemeClr>
                </a:solidFill>
              </a:rPr>
              <a:t>Porter 5 Forces</a:t>
            </a:r>
          </a:p>
        </p:txBody>
      </p:sp>
      <p:pic>
        <p:nvPicPr>
          <p:cNvPr id="4" name="Content Placeholder 3"/>
          <p:cNvPicPr>
            <a:picLocks noGrp="1" noChangeAspect="1"/>
          </p:cNvPicPr>
          <p:nvPr>
            <p:ph idx="1"/>
          </p:nvPr>
        </p:nvPicPr>
        <p:blipFill>
          <a:blip r:embed="rId2"/>
          <a:stretch>
            <a:fillRect/>
          </a:stretch>
        </p:blipFill>
        <p:spPr>
          <a:xfrm>
            <a:off x="1339662" y="2204864"/>
            <a:ext cx="6464676" cy="3627239"/>
          </a:xfrm>
          <a:prstGeom prst="rect">
            <a:avLst/>
          </a:prstGeom>
        </p:spPr>
      </p:pic>
    </p:spTree>
    <p:extLst>
      <p:ext uri="{BB962C8B-B14F-4D97-AF65-F5344CB8AC3E}">
        <p14:creationId xmlns:p14="http://schemas.microsoft.com/office/powerpoint/2010/main" val="55042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704" y="0"/>
            <a:ext cx="8229600" cy="1143000"/>
          </a:xfrm>
        </p:spPr>
        <p:txBody>
          <a:bodyPr/>
          <a:lstStyle/>
          <a:p>
            <a:r>
              <a:rPr lang="en-US" dirty="0" smtClean="0">
                <a:solidFill>
                  <a:schemeClr val="bg2">
                    <a:lumMod val="75000"/>
                  </a:schemeClr>
                </a:solidFill>
              </a:rPr>
              <a:t>Financial </a:t>
            </a:r>
            <a:endParaRPr lang="en-US" dirty="0">
              <a:solidFill>
                <a:schemeClr val="bg2">
                  <a:lumMod val="75000"/>
                </a:schemeClr>
              </a:solidFill>
            </a:endParaRPr>
          </a:p>
        </p:txBody>
      </p:sp>
      <p:sp>
        <p:nvSpPr>
          <p:cNvPr id="3" name="Content Placeholder 2"/>
          <p:cNvSpPr>
            <a:spLocks noGrp="1"/>
          </p:cNvSpPr>
          <p:nvPr>
            <p:ph idx="1"/>
          </p:nvPr>
        </p:nvSpPr>
        <p:spPr/>
        <p:txBody>
          <a:bodyPr>
            <a:normAutofit fontScale="92500" lnSpcReduction="10000"/>
          </a:bodyPr>
          <a:lstStyle/>
          <a:p>
            <a:pPr algn="just"/>
            <a:r>
              <a:rPr lang="en-US" dirty="0"/>
              <a:t>Departing from the previous set of analysis, intends to evaluate the financial feasibility of the project. </a:t>
            </a:r>
            <a:endParaRPr lang="en-US" dirty="0" smtClean="0"/>
          </a:p>
          <a:p>
            <a:pPr algn="just"/>
            <a:r>
              <a:rPr lang="en-US" dirty="0" smtClean="0"/>
              <a:t>Therefore</a:t>
            </a:r>
            <a:r>
              <a:rPr lang="en-US" dirty="0"/>
              <a:t>, it includes an investment plan, an operational plan (from a financial perspective) and a financing plan. </a:t>
            </a:r>
            <a:endParaRPr lang="en-US" dirty="0" smtClean="0"/>
          </a:p>
          <a:p>
            <a:pPr algn="just"/>
            <a:r>
              <a:rPr lang="en-US" dirty="0" smtClean="0"/>
              <a:t>It </a:t>
            </a:r>
            <a:r>
              <a:rPr lang="en-US" dirty="0"/>
              <a:t>will generate future expected financial statements, cash flow statements and financing needs. Ultimately, it will generate a ”value” for the project.</a:t>
            </a:r>
          </a:p>
        </p:txBody>
      </p:sp>
    </p:spTree>
    <p:extLst>
      <p:ext uri="{BB962C8B-B14F-4D97-AF65-F5344CB8AC3E}">
        <p14:creationId xmlns:p14="http://schemas.microsoft.com/office/powerpoint/2010/main" val="1704697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0" y="0"/>
            <a:ext cx="8229600" cy="1143000"/>
          </a:xfrm>
        </p:spPr>
        <p:txBody>
          <a:bodyPr/>
          <a:lstStyle/>
          <a:p>
            <a:r>
              <a:rPr lang="en-US" spc="-5" dirty="0">
                <a:solidFill>
                  <a:schemeClr val="bg2">
                    <a:lumMod val="75000"/>
                  </a:schemeClr>
                </a:solidFill>
              </a:rPr>
              <a:t>Updating the business</a:t>
            </a:r>
            <a:r>
              <a:rPr lang="en-US" dirty="0">
                <a:solidFill>
                  <a:schemeClr val="bg2">
                    <a:lumMod val="75000"/>
                  </a:schemeClr>
                </a:solidFill>
              </a:rPr>
              <a:t> </a:t>
            </a:r>
            <a:r>
              <a:rPr lang="en-US" spc="-5" dirty="0">
                <a:solidFill>
                  <a:schemeClr val="bg2">
                    <a:lumMod val="75000"/>
                  </a:schemeClr>
                </a:solidFill>
              </a:rPr>
              <a:t>plan</a:t>
            </a:r>
            <a:endParaRPr lang="en-US" dirty="0">
              <a:solidFill>
                <a:schemeClr val="bg2">
                  <a:lumMod val="75000"/>
                </a:schemeClr>
              </a:solidFill>
            </a:endParaRPr>
          </a:p>
        </p:txBody>
      </p:sp>
      <p:sp>
        <p:nvSpPr>
          <p:cNvPr id="3" name="Content Placeholder 2"/>
          <p:cNvSpPr>
            <a:spLocks noGrp="1"/>
          </p:cNvSpPr>
          <p:nvPr>
            <p:ph idx="1"/>
          </p:nvPr>
        </p:nvSpPr>
        <p:spPr/>
        <p:txBody>
          <a:bodyPr/>
          <a:lstStyle/>
          <a:p>
            <a:pPr marL="12700" indent="0">
              <a:spcBef>
                <a:spcPts val="790"/>
              </a:spcBef>
              <a:buNone/>
              <a:tabLst>
                <a:tab pos="354965" algn="l"/>
                <a:tab pos="355600" algn="l"/>
              </a:tabLst>
            </a:pPr>
            <a:r>
              <a:rPr lang="en-US" sz="2800" spc="-5" dirty="0">
                <a:latin typeface="Arial"/>
                <a:cs typeface="Arial"/>
              </a:rPr>
              <a:t>Update in the</a:t>
            </a:r>
            <a:r>
              <a:rPr lang="en-US" sz="2800" spc="10" dirty="0">
                <a:latin typeface="Arial"/>
                <a:cs typeface="Arial"/>
              </a:rPr>
              <a:t> </a:t>
            </a:r>
            <a:r>
              <a:rPr lang="en-US" sz="2800" dirty="0">
                <a:latin typeface="Arial"/>
                <a:cs typeface="Arial"/>
              </a:rPr>
              <a:t>event:</a:t>
            </a:r>
          </a:p>
          <a:p>
            <a:pPr marL="756285" lvl="1" indent="-287020">
              <a:spcBef>
                <a:spcPts val="595"/>
              </a:spcBef>
              <a:tabLst>
                <a:tab pos="756920" algn="l"/>
              </a:tabLst>
            </a:pPr>
            <a:r>
              <a:rPr lang="en-US" sz="2400" dirty="0">
                <a:latin typeface="Arial"/>
                <a:cs typeface="Arial"/>
              </a:rPr>
              <a:t>of </a:t>
            </a:r>
            <a:r>
              <a:rPr lang="en-US" sz="2400" spc="-5" dirty="0">
                <a:latin typeface="Arial"/>
                <a:cs typeface="Arial"/>
              </a:rPr>
              <a:t>financial</a:t>
            </a:r>
            <a:r>
              <a:rPr lang="en-US" sz="2400" spc="10" dirty="0">
                <a:latin typeface="Arial"/>
                <a:cs typeface="Arial"/>
              </a:rPr>
              <a:t> </a:t>
            </a:r>
            <a:r>
              <a:rPr lang="en-US" sz="2400" spc="-5" dirty="0" smtClean="0">
                <a:latin typeface="Arial"/>
                <a:cs typeface="Arial"/>
              </a:rPr>
              <a:t>changes.</a:t>
            </a:r>
            <a:endParaRPr lang="en-US" sz="2400" dirty="0">
              <a:latin typeface="Arial"/>
              <a:cs typeface="Arial"/>
            </a:endParaRPr>
          </a:p>
          <a:p>
            <a:pPr marL="756285" lvl="1" indent="-287020">
              <a:spcBef>
                <a:spcPts val="575"/>
              </a:spcBef>
              <a:tabLst>
                <a:tab pos="756920" algn="l"/>
              </a:tabLst>
            </a:pPr>
            <a:r>
              <a:rPr lang="en-US" sz="2400" dirty="0">
                <a:latin typeface="Arial"/>
                <a:cs typeface="Arial"/>
              </a:rPr>
              <a:t>of </a:t>
            </a:r>
            <a:r>
              <a:rPr lang="en-US" sz="2400" spc="-5" dirty="0">
                <a:latin typeface="Arial"/>
                <a:cs typeface="Arial"/>
              </a:rPr>
              <a:t>additional</a:t>
            </a:r>
            <a:r>
              <a:rPr lang="en-US" sz="2400" spc="20" dirty="0">
                <a:latin typeface="Arial"/>
                <a:cs typeface="Arial"/>
              </a:rPr>
              <a:t> </a:t>
            </a:r>
            <a:r>
              <a:rPr lang="en-US" sz="2400" spc="-5" dirty="0" smtClean="0">
                <a:latin typeface="Arial"/>
                <a:cs typeface="Arial"/>
              </a:rPr>
              <a:t>financing.</a:t>
            </a:r>
            <a:endParaRPr lang="en-US" sz="2400" dirty="0">
              <a:latin typeface="Arial"/>
              <a:cs typeface="Arial"/>
            </a:endParaRPr>
          </a:p>
          <a:p>
            <a:pPr marL="756285" lvl="1" indent="-287020">
              <a:spcBef>
                <a:spcPts val="575"/>
              </a:spcBef>
              <a:tabLst>
                <a:tab pos="756920" algn="l"/>
              </a:tabLst>
            </a:pPr>
            <a:r>
              <a:rPr lang="en-US" sz="2400" dirty="0">
                <a:latin typeface="Arial"/>
                <a:cs typeface="Arial"/>
              </a:rPr>
              <a:t>of </a:t>
            </a:r>
            <a:r>
              <a:rPr lang="en-US" sz="2400" spc="-5" dirty="0">
                <a:latin typeface="Arial"/>
                <a:cs typeface="Arial"/>
              </a:rPr>
              <a:t>changes in </a:t>
            </a:r>
            <a:r>
              <a:rPr lang="en-US" sz="2400" dirty="0">
                <a:latin typeface="Arial"/>
                <a:cs typeface="Arial"/>
              </a:rPr>
              <a:t>the</a:t>
            </a:r>
            <a:r>
              <a:rPr lang="en-US" sz="2400" spc="10" dirty="0">
                <a:latin typeface="Arial"/>
                <a:cs typeface="Arial"/>
              </a:rPr>
              <a:t> </a:t>
            </a:r>
            <a:r>
              <a:rPr lang="en-US" sz="2400" dirty="0" smtClean="0">
                <a:latin typeface="Arial"/>
                <a:cs typeface="Arial"/>
              </a:rPr>
              <a:t>market.</a:t>
            </a:r>
            <a:endParaRPr lang="en-US" sz="2400" dirty="0">
              <a:latin typeface="Arial"/>
              <a:cs typeface="Arial"/>
            </a:endParaRPr>
          </a:p>
          <a:p>
            <a:pPr marL="756285" lvl="1" indent="-287020">
              <a:spcBef>
                <a:spcPts val="575"/>
              </a:spcBef>
              <a:tabLst>
                <a:tab pos="756920" algn="l"/>
              </a:tabLst>
            </a:pPr>
            <a:r>
              <a:rPr lang="en-US" sz="2400" dirty="0">
                <a:latin typeface="Arial"/>
                <a:cs typeface="Arial"/>
              </a:rPr>
              <a:t>of </a:t>
            </a:r>
            <a:r>
              <a:rPr lang="en-US" sz="2400" spc="-5" dirty="0">
                <a:latin typeface="Arial"/>
                <a:cs typeface="Arial"/>
              </a:rPr>
              <a:t>launch </a:t>
            </a:r>
            <a:r>
              <a:rPr lang="en-US" sz="2400" dirty="0">
                <a:latin typeface="Arial"/>
                <a:cs typeface="Arial"/>
              </a:rPr>
              <a:t>of a </a:t>
            </a:r>
            <a:r>
              <a:rPr lang="en-US" sz="2400" spc="-5" dirty="0">
                <a:latin typeface="Arial"/>
                <a:cs typeface="Arial"/>
              </a:rPr>
              <a:t>new product </a:t>
            </a:r>
            <a:r>
              <a:rPr lang="en-US" sz="2400" dirty="0">
                <a:latin typeface="Arial"/>
                <a:cs typeface="Arial"/>
              </a:rPr>
              <a:t>or</a:t>
            </a:r>
            <a:r>
              <a:rPr lang="en-US" sz="2400" spc="-15" dirty="0">
                <a:latin typeface="Arial"/>
                <a:cs typeface="Arial"/>
              </a:rPr>
              <a:t> </a:t>
            </a:r>
            <a:r>
              <a:rPr lang="en-US" sz="2400" spc="-5" dirty="0" smtClean="0">
                <a:latin typeface="Arial"/>
                <a:cs typeface="Arial"/>
              </a:rPr>
              <a:t>service or training courses.</a:t>
            </a:r>
            <a:endParaRPr lang="en-US" sz="2400" dirty="0">
              <a:latin typeface="Arial"/>
              <a:cs typeface="Arial"/>
            </a:endParaRPr>
          </a:p>
          <a:p>
            <a:pPr marL="756285" lvl="1" indent="-287020">
              <a:spcBef>
                <a:spcPts val="580"/>
              </a:spcBef>
              <a:tabLst>
                <a:tab pos="756920" algn="l"/>
              </a:tabLst>
            </a:pPr>
            <a:r>
              <a:rPr lang="en-US" sz="2400" dirty="0">
                <a:latin typeface="Arial"/>
                <a:cs typeface="Arial"/>
              </a:rPr>
              <a:t>of </a:t>
            </a:r>
            <a:r>
              <a:rPr lang="en-US" sz="2400" spc="-5" dirty="0">
                <a:latin typeface="Arial"/>
                <a:cs typeface="Arial"/>
              </a:rPr>
              <a:t>new management</a:t>
            </a:r>
            <a:r>
              <a:rPr lang="en-US" sz="2400" spc="10" dirty="0">
                <a:latin typeface="Arial"/>
                <a:cs typeface="Arial"/>
              </a:rPr>
              <a:t> </a:t>
            </a:r>
            <a:r>
              <a:rPr lang="en-US" sz="2400" dirty="0" smtClean="0">
                <a:latin typeface="Arial"/>
                <a:cs typeface="Arial"/>
              </a:rPr>
              <a:t>team.</a:t>
            </a:r>
            <a:endParaRPr lang="en-US" sz="2400" dirty="0">
              <a:latin typeface="Arial"/>
              <a:cs typeface="Arial"/>
            </a:endParaRPr>
          </a:p>
          <a:p>
            <a:pPr marL="756285" lvl="1" indent="-287020">
              <a:spcBef>
                <a:spcPts val="575"/>
              </a:spcBef>
              <a:tabLst>
                <a:tab pos="756920" algn="l"/>
              </a:tabLst>
            </a:pPr>
            <a:r>
              <a:rPr lang="en-US" sz="2400" dirty="0">
                <a:latin typeface="Arial"/>
                <a:cs typeface="Arial"/>
              </a:rPr>
              <a:t>to reflect the </a:t>
            </a:r>
            <a:r>
              <a:rPr lang="en-US" sz="2400" spc="-5" dirty="0">
                <a:latin typeface="Arial"/>
                <a:cs typeface="Arial"/>
              </a:rPr>
              <a:t>new</a:t>
            </a:r>
            <a:r>
              <a:rPr lang="en-US" sz="2400" spc="-25" dirty="0">
                <a:latin typeface="Arial"/>
                <a:cs typeface="Arial"/>
              </a:rPr>
              <a:t> reality</a:t>
            </a:r>
            <a:r>
              <a:rPr lang="en-US" sz="2400" spc="-25" dirty="0" smtClean="0">
                <a:latin typeface="Arial"/>
                <a:cs typeface="Arial"/>
              </a:rPr>
              <a:t>.</a:t>
            </a:r>
            <a:endParaRPr lang="en-US" sz="2400" dirty="0">
              <a:latin typeface="Arial"/>
              <a:cs typeface="Arial"/>
            </a:endParaRPr>
          </a:p>
        </p:txBody>
      </p:sp>
      <p:sp>
        <p:nvSpPr>
          <p:cNvPr id="4" name="object 4"/>
          <p:cNvSpPr/>
          <p:nvPr/>
        </p:nvSpPr>
        <p:spPr>
          <a:xfrm rot="3858138">
            <a:off x="5890290" y="2702221"/>
            <a:ext cx="1269835" cy="458669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3257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0" y="0"/>
            <a:ext cx="8229600" cy="1143000"/>
          </a:xfrm>
        </p:spPr>
        <p:txBody>
          <a:bodyPr/>
          <a:lstStyle/>
          <a:p>
            <a:r>
              <a:rPr lang="en-US" dirty="0" smtClean="0">
                <a:solidFill>
                  <a:schemeClr val="bg2">
                    <a:lumMod val="75000"/>
                  </a:schemeClr>
                </a:solidFill>
              </a:rPr>
              <a:t>Definition </a:t>
            </a:r>
            <a:endParaRPr lang="en-US" dirty="0">
              <a:solidFill>
                <a:schemeClr val="bg2">
                  <a:lumMod val="75000"/>
                </a:schemeClr>
              </a:solidFill>
            </a:endParaRPr>
          </a:p>
        </p:txBody>
      </p:sp>
      <p:sp>
        <p:nvSpPr>
          <p:cNvPr id="3" name="Content Placeholder 2"/>
          <p:cNvSpPr>
            <a:spLocks noGrp="1"/>
          </p:cNvSpPr>
          <p:nvPr>
            <p:ph idx="1"/>
          </p:nvPr>
        </p:nvSpPr>
        <p:spPr/>
        <p:txBody>
          <a:bodyPr>
            <a:normAutofit fontScale="92500" lnSpcReduction="20000"/>
          </a:bodyPr>
          <a:lstStyle/>
          <a:p>
            <a:pPr algn="just"/>
            <a:r>
              <a:rPr lang="en-US" dirty="0"/>
              <a:t>A written document that outlines the future activity for an existing or proposed business venture. </a:t>
            </a:r>
            <a:endParaRPr lang="ar-JO" dirty="0"/>
          </a:p>
          <a:p>
            <a:pPr algn="just"/>
            <a:r>
              <a:rPr lang="en-US" dirty="0" smtClean="0"/>
              <a:t>Is </a:t>
            </a:r>
            <a:r>
              <a:rPr lang="en-US" dirty="0"/>
              <a:t>the formal written expression of the entrepreneurial vision, describing the strategy and operations of the proposed venture. </a:t>
            </a:r>
            <a:endParaRPr lang="ar-JO" dirty="0" smtClean="0"/>
          </a:p>
          <a:p>
            <a:pPr algn="just"/>
            <a:r>
              <a:rPr lang="en-US" dirty="0" smtClean="0"/>
              <a:t>A </a:t>
            </a:r>
            <a:r>
              <a:rPr lang="en-US" dirty="0"/>
              <a:t>business plan is a document that brings together the key elements of a business that include details about the products and services, the cost, sales and expected profits. </a:t>
            </a:r>
            <a:endParaRPr lang="ar-JO" dirty="0" smtClean="0"/>
          </a:p>
          <a:p>
            <a:pPr algn="just"/>
            <a:r>
              <a:rPr lang="en-US" dirty="0" smtClean="0"/>
              <a:t>Blue </a:t>
            </a:r>
            <a:r>
              <a:rPr lang="en-US" dirty="0"/>
              <a:t>Print</a:t>
            </a:r>
          </a:p>
        </p:txBody>
      </p:sp>
    </p:spTree>
    <p:extLst>
      <p:ext uri="{BB962C8B-B14F-4D97-AF65-F5344CB8AC3E}">
        <p14:creationId xmlns:p14="http://schemas.microsoft.com/office/powerpoint/2010/main" val="387357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0" y="296863"/>
            <a:ext cx="8229600" cy="1143000"/>
          </a:xfrm>
        </p:spPr>
        <p:txBody>
          <a:bodyPr>
            <a:normAutofit fontScale="90000"/>
          </a:bodyPr>
          <a:lstStyle/>
          <a:p>
            <a:r>
              <a:rPr lang="en-US" altLang="en-US" sz="2700" b="1" dirty="0">
                <a:solidFill>
                  <a:schemeClr val="bg2">
                    <a:lumMod val="75000"/>
                  </a:schemeClr>
                </a:solidFill>
                <a:sym typeface="Georgia" panose="02040502050405020303" pitchFamily="18" charset="0"/>
              </a:rPr>
              <a:t>Why is it critical to have top-level executives </a:t>
            </a:r>
            <a:br>
              <a:rPr lang="en-US" altLang="en-US" sz="2700" b="1" dirty="0">
                <a:solidFill>
                  <a:schemeClr val="bg2">
                    <a:lumMod val="75000"/>
                  </a:schemeClr>
                </a:solidFill>
                <a:sym typeface="Georgia" panose="02040502050405020303" pitchFamily="18" charset="0"/>
              </a:rPr>
            </a:br>
            <a:r>
              <a:rPr lang="en-US" altLang="en-US" sz="2700" b="1" dirty="0">
                <a:solidFill>
                  <a:schemeClr val="bg2">
                    <a:lumMod val="75000"/>
                  </a:schemeClr>
                </a:solidFill>
                <a:sym typeface="Georgia" panose="02040502050405020303" pitchFamily="18" charset="0"/>
              </a:rPr>
              <a:t>buy in to global sustainability efforts?</a:t>
            </a:r>
            <a:r>
              <a:rPr lang="en-US" altLang="en-US" b="1" dirty="0">
                <a:sym typeface="Georgia" panose="02040502050405020303" pitchFamily="18" charset="0"/>
              </a:rPr>
              <a:t/>
            </a:r>
            <a:br>
              <a:rPr lang="en-US" altLang="en-US" b="1" dirty="0">
                <a:sym typeface="Georgia" panose="02040502050405020303" pitchFamily="18" charset="0"/>
              </a:rPr>
            </a:br>
            <a:endParaRPr lang="en-US" dirty="0"/>
          </a:p>
        </p:txBody>
      </p:sp>
      <p:sp>
        <p:nvSpPr>
          <p:cNvPr id="3" name="Content Placeholder 2"/>
          <p:cNvSpPr>
            <a:spLocks noGrp="1"/>
          </p:cNvSpPr>
          <p:nvPr>
            <p:ph idx="1"/>
          </p:nvPr>
        </p:nvSpPr>
        <p:spPr/>
        <p:txBody>
          <a:bodyPr/>
          <a:lstStyle/>
          <a:p>
            <a:pPr>
              <a:spcAft>
                <a:spcPts val="1200"/>
              </a:spcAft>
            </a:pPr>
            <a:r>
              <a:rPr lang="en-US" altLang="en-US" dirty="0"/>
              <a:t>Employee buy-in</a:t>
            </a:r>
          </a:p>
          <a:p>
            <a:pPr>
              <a:spcAft>
                <a:spcPts val="1200"/>
              </a:spcAft>
            </a:pPr>
            <a:r>
              <a:rPr lang="en-US" altLang="en-US" dirty="0"/>
              <a:t>The financial </a:t>
            </a:r>
            <a:r>
              <a:rPr lang="en-US" altLang="en-US" dirty="0" smtClean="0"/>
              <a:t>investment if exist </a:t>
            </a:r>
            <a:endParaRPr lang="en-US" altLang="en-US" dirty="0"/>
          </a:p>
          <a:p>
            <a:pPr>
              <a:spcAft>
                <a:spcPts val="1200"/>
              </a:spcAft>
            </a:pPr>
            <a:r>
              <a:rPr lang="en-US" altLang="en-US" dirty="0"/>
              <a:t>Long-term integration of </a:t>
            </a:r>
            <a:br>
              <a:rPr lang="en-US" altLang="en-US" dirty="0"/>
            </a:br>
            <a:r>
              <a:rPr lang="en-US" altLang="en-US" dirty="0"/>
              <a:t>the </a:t>
            </a:r>
            <a:r>
              <a:rPr lang="en-US" altLang="en-US" dirty="0" smtClean="0"/>
              <a:t>effort</a:t>
            </a:r>
            <a:endParaRPr lang="en-US" altLang="en-US" dirty="0"/>
          </a:p>
        </p:txBody>
      </p:sp>
      <p:pic>
        <p:nvPicPr>
          <p:cNvPr id="4" name="Picture 1" descr="thumbsup.png"/>
          <p:cNvPicPr>
            <a:picLocks noChangeAspect="1"/>
          </p:cNvPicPr>
          <p:nvPr/>
        </p:nvPicPr>
        <p:blipFill>
          <a:blip r:embed="rId2">
            <a:extLst>
              <a:ext uri="{28A0092B-C50C-407E-A947-70E740481C1C}">
                <a14:useLocalDpi xmlns:a14="http://schemas.microsoft.com/office/drawing/2010/main" val="0"/>
              </a:ext>
            </a:extLst>
          </a:blip>
          <a:srcRect r="8612"/>
          <a:stretch>
            <a:fillRect/>
          </a:stretch>
        </p:blipFill>
        <p:spPr bwMode="auto">
          <a:xfrm>
            <a:off x="5830863" y="2174263"/>
            <a:ext cx="3306241" cy="468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303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09" y="332656"/>
            <a:ext cx="6203032" cy="922114"/>
          </a:xfrm>
        </p:spPr>
        <p:txBody>
          <a:bodyPr>
            <a:normAutofit fontScale="90000"/>
          </a:bodyPr>
          <a:lstStyle/>
          <a:p>
            <a:r>
              <a:rPr lang="en-US" altLang="en-US" sz="2700" b="1" dirty="0">
                <a:solidFill>
                  <a:schemeClr val="bg2">
                    <a:lumMod val="75000"/>
                  </a:schemeClr>
                </a:solidFill>
              </a:rPr>
              <a:t>What competitive advantages could be realized as a result of engaging in the local community and global sustainability?</a:t>
            </a:r>
            <a:r>
              <a:rPr lang="en-US" altLang="en-US" b="1" dirty="0">
                <a:solidFill>
                  <a:schemeClr val="bg2">
                    <a:lumMod val="75000"/>
                  </a:schemeClr>
                </a:solidFill>
                <a:sym typeface="Georgia" panose="02040502050405020303" pitchFamily="18" charset="0"/>
              </a:rPr>
              <a:t/>
            </a:r>
            <a:br>
              <a:rPr lang="en-US" altLang="en-US" b="1" dirty="0">
                <a:solidFill>
                  <a:schemeClr val="bg2">
                    <a:lumMod val="75000"/>
                  </a:schemeClr>
                </a:solidFill>
                <a:sym typeface="Georgia" panose="02040502050405020303" pitchFamily="18" charset="0"/>
              </a:rPr>
            </a:br>
            <a:endParaRPr lang="en-US" dirty="0">
              <a:solidFill>
                <a:schemeClr val="bg2">
                  <a:lumMod val="75000"/>
                </a:schemeClr>
              </a:solidFill>
            </a:endParaRPr>
          </a:p>
        </p:txBody>
      </p:sp>
      <p:sp>
        <p:nvSpPr>
          <p:cNvPr id="3" name="Content Placeholder 2"/>
          <p:cNvSpPr>
            <a:spLocks noGrp="1"/>
          </p:cNvSpPr>
          <p:nvPr>
            <p:ph idx="1"/>
          </p:nvPr>
        </p:nvSpPr>
        <p:spPr/>
        <p:txBody>
          <a:bodyPr/>
          <a:lstStyle/>
          <a:p>
            <a:pPr>
              <a:spcAft>
                <a:spcPts val="600"/>
              </a:spcAft>
            </a:pPr>
            <a:r>
              <a:rPr lang="en-US" altLang="en-US" dirty="0"/>
              <a:t>Healthy and educated </a:t>
            </a:r>
            <a:r>
              <a:rPr lang="en-US" altLang="en-US" dirty="0" smtClean="0"/>
              <a:t>workforce. </a:t>
            </a:r>
            <a:endParaRPr lang="en-US" altLang="en-US" dirty="0"/>
          </a:p>
          <a:p>
            <a:pPr>
              <a:spcAft>
                <a:spcPts val="600"/>
              </a:spcAft>
            </a:pPr>
            <a:r>
              <a:rPr lang="en-US" altLang="en-US" dirty="0"/>
              <a:t>Cost savings through </a:t>
            </a:r>
            <a:r>
              <a:rPr lang="en-US" altLang="en-US" dirty="0" smtClean="0"/>
              <a:t>efficiency.</a:t>
            </a:r>
            <a:endParaRPr lang="en-US" altLang="en-US" dirty="0"/>
          </a:p>
          <a:p>
            <a:pPr>
              <a:spcAft>
                <a:spcPts val="600"/>
              </a:spcAft>
            </a:pPr>
            <a:r>
              <a:rPr lang="en-US" altLang="en-US" dirty="0"/>
              <a:t>Long-term availability of source </a:t>
            </a:r>
            <a:r>
              <a:rPr lang="en-US" altLang="en-US" dirty="0" smtClean="0"/>
              <a:t>materials.</a:t>
            </a:r>
            <a:endParaRPr lang="en-US" altLang="en-US" dirty="0"/>
          </a:p>
          <a:p>
            <a:endParaRPr lang="en-US" dirty="0"/>
          </a:p>
        </p:txBody>
      </p:sp>
      <p:pic>
        <p:nvPicPr>
          <p:cNvPr id="4" name="Picture 1" descr="hand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429000"/>
            <a:ext cx="4283968"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60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99392"/>
            <a:ext cx="8229600" cy="1143000"/>
          </a:xfrm>
        </p:spPr>
        <p:txBody>
          <a:bodyPr/>
          <a:lstStyle/>
          <a:p>
            <a:r>
              <a:rPr lang="en-US" dirty="0" smtClean="0">
                <a:solidFill>
                  <a:schemeClr val="bg2">
                    <a:lumMod val="75000"/>
                  </a:schemeClr>
                </a:solidFill>
              </a:rPr>
              <a:t>What is needed from JOBJO</a:t>
            </a:r>
            <a:endParaRPr lang="en-US" dirty="0">
              <a:solidFill>
                <a:schemeClr val="bg2">
                  <a:lumMod val="75000"/>
                </a:schemeClr>
              </a:solidFill>
            </a:endParaRPr>
          </a:p>
        </p:txBody>
      </p:sp>
      <p:sp>
        <p:nvSpPr>
          <p:cNvPr id="3" name="Content Placeholder 2"/>
          <p:cNvSpPr>
            <a:spLocks noGrp="1"/>
          </p:cNvSpPr>
          <p:nvPr>
            <p:ph idx="1"/>
          </p:nvPr>
        </p:nvSpPr>
        <p:spPr>
          <a:xfrm>
            <a:off x="457200" y="1600201"/>
            <a:ext cx="8229600" cy="2260848"/>
          </a:xfrm>
        </p:spPr>
        <p:txBody>
          <a:bodyPr/>
          <a:lstStyle/>
          <a:p>
            <a:r>
              <a:rPr lang="en-US" dirty="0" smtClean="0"/>
              <a:t>Set a detailed structure of BSNB.</a:t>
            </a:r>
          </a:p>
          <a:p>
            <a:r>
              <a:rPr lang="en-US" dirty="0" smtClean="0"/>
              <a:t>Prepare BSNB regulations and instructions.</a:t>
            </a:r>
          </a:p>
          <a:p>
            <a:r>
              <a:rPr lang="en-US" dirty="0" smtClean="0"/>
              <a:t>Fill the (under-prepared) template which will be sent UJ in cooperation with INT@E.</a:t>
            </a:r>
          </a:p>
          <a:p>
            <a:endParaRPr lang="en-US" dirty="0" smtClean="0"/>
          </a:p>
          <a:p>
            <a:endParaRPr lang="en-US" dirty="0"/>
          </a:p>
        </p:txBody>
      </p:sp>
    </p:spTree>
    <p:extLst>
      <p:ext uri="{BB962C8B-B14F-4D97-AF65-F5344CB8AC3E}">
        <p14:creationId xmlns:p14="http://schemas.microsoft.com/office/powerpoint/2010/main" val="2055348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45" y="2996952"/>
            <a:ext cx="5077608" cy="1200329"/>
          </a:xfrm>
          <a:prstGeom prst="rect">
            <a:avLst/>
          </a:prstGeom>
          <a:noFill/>
        </p:spPr>
        <p:txBody>
          <a:bodyPr wrap="none" lIns="91440" tIns="45720" rIns="91440" bIns="45720">
            <a:spAutoFit/>
          </a:bodyPr>
          <a:lstStyle/>
          <a:p>
            <a:pPr algn="ctr"/>
            <a:r>
              <a:rPr lang="en-US"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a:t>
            </a:r>
            <a:endPar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06945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24" y="-2399"/>
            <a:ext cx="8229600" cy="1143000"/>
          </a:xfrm>
        </p:spPr>
        <p:txBody>
          <a:bodyPr/>
          <a:lstStyle/>
          <a:p>
            <a:r>
              <a:rPr lang="en-US" spc="-5" dirty="0">
                <a:solidFill>
                  <a:schemeClr val="bg2">
                    <a:lumMod val="75000"/>
                  </a:schemeClr>
                </a:solidFill>
              </a:rPr>
              <a:t>Objectives</a:t>
            </a:r>
            <a:endParaRPr lang="en-GB" dirty="0">
              <a:solidFill>
                <a:schemeClr val="bg2">
                  <a:lumMod val="75000"/>
                </a:schemeClr>
              </a:solidFill>
            </a:endParaRPr>
          </a:p>
        </p:txBody>
      </p:sp>
      <p:sp>
        <p:nvSpPr>
          <p:cNvPr id="3" name="Content Placeholder 2"/>
          <p:cNvSpPr>
            <a:spLocks noGrp="1"/>
          </p:cNvSpPr>
          <p:nvPr>
            <p:ph idx="1"/>
          </p:nvPr>
        </p:nvSpPr>
        <p:spPr>
          <a:xfrm>
            <a:off x="251520" y="1600201"/>
            <a:ext cx="8712968" cy="3268960"/>
          </a:xfrm>
        </p:spPr>
        <p:txBody>
          <a:bodyPr>
            <a:normAutofit fontScale="77500" lnSpcReduction="20000"/>
          </a:bodyPr>
          <a:lstStyle/>
          <a:p>
            <a:pPr marL="527685" indent="-515620" algn="just">
              <a:lnSpc>
                <a:spcPct val="100000"/>
              </a:lnSpc>
              <a:spcBef>
                <a:spcPts val="530"/>
              </a:spcBef>
              <a:buAutoNum type="arabicPeriod"/>
              <a:tabLst>
                <a:tab pos="527685" algn="l"/>
                <a:tab pos="528320" algn="l"/>
              </a:tabLst>
            </a:pPr>
            <a:r>
              <a:rPr lang="en-US" spc="-95" dirty="0">
                <a:cs typeface="Arial"/>
              </a:rPr>
              <a:t>To </a:t>
            </a:r>
            <a:r>
              <a:rPr lang="en-US" spc="-5" dirty="0">
                <a:cs typeface="Arial"/>
              </a:rPr>
              <a:t>define a sustainable business plan and demonstrate </a:t>
            </a:r>
            <a:r>
              <a:rPr lang="en-US" dirty="0">
                <a:cs typeface="Arial"/>
              </a:rPr>
              <a:t>its</a:t>
            </a:r>
            <a:r>
              <a:rPr lang="en-US" spc="170" dirty="0">
                <a:cs typeface="Arial"/>
              </a:rPr>
              <a:t> </a:t>
            </a:r>
            <a:r>
              <a:rPr lang="en-US" spc="-5" dirty="0">
                <a:cs typeface="Arial"/>
              </a:rPr>
              <a:t>value</a:t>
            </a:r>
            <a:endParaRPr lang="en-US" dirty="0">
              <a:cs typeface="Arial"/>
            </a:endParaRPr>
          </a:p>
          <a:p>
            <a:pPr marL="527685" indent="-515620" algn="just">
              <a:lnSpc>
                <a:spcPct val="100000"/>
              </a:lnSpc>
              <a:spcBef>
                <a:spcPts val="434"/>
              </a:spcBef>
              <a:buAutoNum type="arabicPeriod"/>
              <a:tabLst>
                <a:tab pos="527685" algn="l"/>
                <a:tab pos="528320" algn="l"/>
              </a:tabLst>
            </a:pPr>
            <a:r>
              <a:rPr lang="en-US" spc="-95" dirty="0">
                <a:cs typeface="Arial"/>
              </a:rPr>
              <a:t>To </a:t>
            </a:r>
            <a:r>
              <a:rPr lang="en-US" spc="-5" dirty="0">
                <a:cs typeface="Arial"/>
              </a:rPr>
              <a:t>describe </a:t>
            </a:r>
            <a:r>
              <a:rPr lang="en-US" dirty="0">
                <a:cs typeface="Arial"/>
              </a:rPr>
              <a:t>the </a:t>
            </a:r>
            <a:r>
              <a:rPr lang="en-US" spc="-5" dirty="0">
                <a:cs typeface="Arial"/>
              </a:rPr>
              <a:t>benefits </a:t>
            </a:r>
            <a:r>
              <a:rPr lang="en-US" dirty="0">
                <a:cs typeface="Arial"/>
              </a:rPr>
              <a:t>of </a:t>
            </a:r>
            <a:r>
              <a:rPr lang="en-US" spc="-5" dirty="0">
                <a:cs typeface="Arial"/>
              </a:rPr>
              <a:t>a business</a:t>
            </a:r>
            <a:r>
              <a:rPr lang="en-US" spc="105" dirty="0">
                <a:cs typeface="Arial"/>
              </a:rPr>
              <a:t> </a:t>
            </a:r>
            <a:r>
              <a:rPr lang="en-US" spc="-5" dirty="0">
                <a:cs typeface="Arial"/>
              </a:rPr>
              <a:t>plan</a:t>
            </a:r>
            <a:endParaRPr lang="en-US" dirty="0">
              <a:cs typeface="Arial"/>
            </a:endParaRPr>
          </a:p>
          <a:p>
            <a:pPr marL="527685" indent="-515620" algn="just">
              <a:lnSpc>
                <a:spcPct val="100000"/>
              </a:lnSpc>
              <a:spcBef>
                <a:spcPts val="430"/>
              </a:spcBef>
              <a:buAutoNum type="arabicPeriod"/>
              <a:tabLst>
                <a:tab pos="527685" algn="l"/>
                <a:tab pos="528320" algn="l"/>
              </a:tabLst>
            </a:pPr>
            <a:r>
              <a:rPr lang="en-US" spc="-95" dirty="0">
                <a:cs typeface="Arial"/>
              </a:rPr>
              <a:t>To </a:t>
            </a:r>
            <a:r>
              <a:rPr lang="en-US" spc="-5" dirty="0">
                <a:cs typeface="Arial"/>
              </a:rPr>
              <a:t>set </a:t>
            </a:r>
            <a:r>
              <a:rPr lang="en-US" dirty="0">
                <a:cs typeface="Arial"/>
              </a:rPr>
              <a:t>forth the </a:t>
            </a:r>
            <a:r>
              <a:rPr lang="en-US" spc="-10" dirty="0">
                <a:cs typeface="Arial"/>
              </a:rPr>
              <a:t>viewpoints </a:t>
            </a:r>
            <a:r>
              <a:rPr lang="en-US" spc="-5" dirty="0">
                <a:cs typeface="Arial"/>
              </a:rPr>
              <a:t>of those </a:t>
            </a:r>
            <a:r>
              <a:rPr lang="en-US" spc="-20" dirty="0">
                <a:cs typeface="Arial"/>
              </a:rPr>
              <a:t>who </a:t>
            </a:r>
            <a:r>
              <a:rPr lang="en-US" spc="-5" dirty="0">
                <a:cs typeface="Arial"/>
              </a:rPr>
              <a:t>read </a:t>
            </a:r>
            <a:r>
              <a:rPr lang="en-US" dirty="0">
                <a:cs typeface="Arial"/>
              </a:rPr>
              <a:t>a </a:t>
            </a:r>
            <a:r>
              <a:rPr lang="en-US" spc="-5" dirty="0">
                <a:cs typeface="Arial"/>
              </a:rPr>
              <a:t>business</a:t>
            </a:r>
            <a:r>
              <a:rPr lang="en-US" spc="195" dirty="0">
                <a:cs typeface="Arial"/>
              </a:rPr>
              <a:t> </a:t>
            </a:r>
            <a:r>
              <a:rPr lang="en-US" spc="-10" dirty="0">
                <a:cs typeface="Arial"/>
              </a:rPr>
              <a:t>plan</a:t>
            </a:r>
            <a:endParaRPr lang="en-US" dirty="0">
              <a:cs typeface="Arial"/>
            </a:endParaRPr>
          </a:p>
          <a:p>
            <a:pPr marL="527685" indent="-515620" algn="just">
              <a:lnSpc>
                <a:spcPct val="100000"/>
              </a:lnSpc>
              <a:spcBef>
                <a:spcPts val="434"/>
              </a:spcBef>
              <a:buAutoNum type="arabicPeriod"/>
              <a:tabLst>
                <a:tab pos="527685" algn="l"/>
                <a:tab pos="528320" algn="l"/>
              </a:tabLst>
            </a:pPr>
            <a:r>
              <a:rPr lang="en-US" spc="-95" dirty="0">
                <a:cs typeface="Arial"/>
              </a:rPr>
              <a:t>To </a:t>
            </a:r>
            <a:r>
              <a:rPr lang="en-US" spc="-5" dirty="0">
                <a:cs typeface="Arial"/>
              </a:rPr>
              <a:t>understand </a:t>
            </a:r>
            <a:r>
              <a:rPr lang="en-US" dirty="0">
                <a:cs typeface="Arial"/>
              </a:rPr>
              <a:t>the </a:t>
            </a:r>
            <a:r>
              <a:rPr lang="en-US" spc="-5" dirty="0">
                <a:cs typeface="Arial"/>
              </a:rPr>
              <a:t>mind-set </a:t>
            </a:r>
            <a:r>
              <a:rPr lang="en-US" dirty="0">
                <a:cs typeface="Arial"/>
              </a:rPr>
              <a:t>of </a:t>
            </a:r>
            <a:r>
              <a:rPr lang="en-US" spc="-10" dirty="0">
                <a:cs typeface="Arial"/>
              </a:rPr>
              <a:t>your </a:t>
            </a:r>
            <a:r>
              <a:rPr lang="en-US" spc="-5" dirty="0">
                <a:cs typeface="Arial"/>
              </a:rPr>
              <a:t>five-minute</a:t>
            </a:r>
            <a:r>
              <a:rPr lang="en-US" spc="140" dirty="0">
                <a:cs typeface="Arial"/>
              </a:rPr>
              <a:t> </a:t>
            </a:r>
            <a:r>
              <a:rPr lang="en-US" spc="-5" dirty="0">
                <a:cs typeface="Arial"/>
              </a:rPr>
              <a:t>reader</a:t>
            </a:r>
            <a:endParaRPr lang="en-US" dirty="0">
              <a:cs typeface="Arial"/>
            </a:endParaRPr>
          </a:p>
          <a:p>
            <a:pPr marL="527685" indent="-515620" algn="just">
              <a:lnSpc>
                <a:spcPct val="100000"/>
              </a:lnSpc>
              <a:spcBef>
                <a:spcPts val="430"/>
              </a:spcBef>
              <a:buAutoNum type="arabicPeriod"/>
              <a:tabLst>
                <a:tab pos="527685" algn="l"/>
                <a:tab pos="528320" algn="l"/>
              </a:tabLst>
            </a:pPr>
            <a:r>
              <a:rPr lang="en-US" spc="-95" dirty="0">
                <a:cs typeface="Arial"/>
              </a:rPr>
              <a:t>To </a:t>
            </a:r>
            <a:r>
              <a:rPr lang="en-US" spc="-5" dirty="0">
                <a:cs typeface="Arial"/>
              </a:rPr>
              <a:t>see a complete outline </a:t>
            </a:r>
            <a:r>
              <a:rPr lang="en-US" dirty="0">
                <a:cs typeface="Arial"/>
              </a:rPr>
              <a:t>of </a:t>
            </a:r>
            <a:r>
              <a:rPr lang="en-US" spc="-5" dirty="0">
                <a:cs typeface="Arial"/>
              </a:rPr>
              <a:t>an effective business</a:t>
            </a:r>
            <a:r>
              <a:rPr lang="en-US" spc="114" dirty="0">
                <a:cs typeface="Arial"/>
              </a:rPr>
              <a:t> </a:t>
            </a:r>
            <a:r>
              <a:rPr lang="en-US" spc="-5" dirty="0" smtClean="0">
                <a:cs typeface="Arial"/>
              </a:rPr>
              <a:t>plan</a:t>
            </a:r>
            <a:endParaRPr lang="en-US" dirty="0">
              <a:cs typeface="Arial"/>
            </a:endParaRPr>
          </a:p>
          <a:p>
            <a:pPr marL="527685" marR="5080" indent="-515620" algn="just">
              <a:lnSpc>
                <a:spcPct val="100000"/>
              </a:lnSpc>
              <a:spcBef>
                <a:spcPts val="434"/>
              </a:spcBef>
              <a:buAutoNum type="arabicPeriod"/>
              <a:tabLst>
                <a:tab pos="527685" algn="l"/>
                <a:tab pos="528320" algn="l"/>
              </a:tabLst>
            </a:pPr>
            <a:r>
              <a:rPr lang="en-US" spc="-95" dirty="0">
                <a:cs typeface="Arial"/>
              </a:rPr>
              <a:t>To </a:t>
            </a:r>
            <a:r>
              <a:rPr lang="en-US" spc="-5" dirty="0">
                <a:cs typeface="Arial"/>
              </a:rPr>
              <a:t>underline some </a:t>
            </a:r>
            <a:r>
              <a:rPr lang="en-US" dirty="0">
                <a:cs typeface="Arial"/>
              </a:rPr>
              <a:t>of the </a:t>
            </a:r>
            <a:r>
              <a:rPr lang="en-US" spc="-5" dirty="0">
                <a:cs typeface="Arial"/>
              </a:rPr>
              <a:t>contrarian </a:t>
            </a:r>
            <a:r>
              <a:rPr lang="en-US" spc="-10" dirty="0">
                <a:cs typeface="Arial"/>
              </a:rPr>
              <a:t>viewpoints </a:t>
            </a:r>
            <a:r>
              <a:rPr lang="en-US" spc="-5" dirty="0">
                <a:cs typeface="Arial"/>
              </a:rPr>
              <a:t>on </a:t>
            </a:r>
            <a:r>
              <a:rPr lang="en-US" dirty="0">
                <a:cs typeface="Arial"/>
              </a:rPr>
              <a:t>the </a:t>
            </a:r>
            <a:r>
              <a:rPr lang="en-US" spc="-5" dirty="0">
                <a:cs typeface="Arial"/>
              </a:rPr>
              <a:t>importance of a  business</a:t>
            </a:r>
            <a:r>
              <a:rPr lang="en-US" dirty="0">
                <a:cs typeface="Arial"/>
              </a:rPr>
              <a:t> </a:t>
            </a:r>
            <a:r>
              <a:rPr lang="en-US" spc="-5" dirty="0" smtClean="0">
                <a:cs typeface="Arial"/>
              </a:rPr>
              <a:t>plan.</a:t>
            </a:r>
            <a:endParaRPr lang="en-US" dirty="0">
              <a:cs typeface="Arial"/>
            </a:endParaRPr>
          </a:p>
        </p:txBody>
      </p:sp>
      <p:sp>
        <p:nvSpPr>
          <p:cNvPr id="4" name="object 4"/>
          <p:cNvSpPr/>
          <p:nvPr/>
        </p:nvSpPr>
        <p:spPr>
          <a:xfrm>
            <a:off x="5724128" y="4326217"/>
            <a:ext cx="2521820" cy="200508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1893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16" y="-32650"/>
            <a:ext cx="8229600" cy="1143000"/>
          </a:xfrm>
        </p:spPr>
        <p:txBody>
          <a:bodyPr/>
          <a:lstStyle/>
          <a:p>
            <a:r>
              <a:rPr lang="en-US" dirty="0" smtClean="0">
                <a:solidFill>
                  <a:schemeClr val="bg2">
                    <a:lumMod val="75000"/>
                  </a:schemeClr>
                </a:solidFill>
              </a:rPr>
              <a:t>Entrepreneurship</a:t>
            </a:r>
            <a:endParaRPr lang="en-US" dirty="0">
              <a:solidFill>
                <a:schemeClr val="bg2">
                  <a:lumMod val="75000"/>
                </a:schemeClr>
              </a:solidFill>
            </a:endParaRPr>
          </a:p>
        </p:txBody>
      </p:sp>
      <p:sp>
        <p:nvSpPr>
          <p:cNvPr id="3" name="Content Placeholder 2"/>
          <p:cNvSpPr>
            <a:spLocks noGrp="1"/>
          </p:cNvSpPr>
          <p:nvPr>
            <p:ph idx="1"/>
          </p:nvPr>
        </p:nvSpPr>
        <p:spPr>
          <a:xfrm>
            <a:off x="179512" y="1628800"/>
            <a:ext cx="8712968" cy="3052936"/>
          </a:xfrm>
        </p:spPr>
        <p:txBody>
          <a:bodyPr>
            <a:normAutofit fontScale="77500" lnSpcReduction="20000"/>
          </a:bodyPr>
          <a:lstStyle/>
          <a:p>
            <a:pPr marL="0" indent="0" algn="just">
              <a:buNone/>
            </a:pPr>
            <a:r>
              <a:rPr lang="en-US" dirty="0"/>
              <a:t>The capacity and willingness to develop, organize and manage a business venture along with any of its risks in order to make a profit. The most obvious example of entrepreneurship is the starting of new businesses. In economics, entrepreneurship combined with land, labor, natural resources and capital can produce profit. Entrepreneurial spirit is characterized by innovation and risk-taking, and is an essential part of a nation's ability to succeed in an ever changing and increasingly competitive global marketplace. </a:t>
            </a:r>
          </a:p>
        </p:txBody>
      </p:sp>
      <p:sp>
        <p:nvSpPr>
          <p:cNvPr id="4" name="object 4"/>
          <p:cNvSpPr/>
          <p:nvPr/>
        </p:nvSpPr>
        <p:spPr>
          <a:xfrm rot="18080345">
            <a:off x="5693893" y="4094060"/>
            <a:ext cx="1418205" cy="245326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7272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648" y="-99392"/>
            <a:ext cx="8229600" cy="1143000"/>
          </a:xfrm>
        </p:spPr>
        <p:txBody>
          <a:bodyPr/>
          <a:lstStyle/>
          <a:p>
            <a:r>
              <a:rPr lang="en-US" dirty="0">
                <a:solidFill>
                  <a:schemeClr val="bg2">
                    <a:lumMod val="75000"/>
                  </a:schemeClr>
                </a:solidFill>
              </a:rPr>
              <a:t>Project</a:t>
            </a:r>
          </a:p>
        </p:txBody>
      </p:sp>
      <p:sp>
        <p:nvSpPr>
          <p:cNvPr id="3" name="Content Placeholder 2"/>
          <p:cNvSpPr>
            <a:spLocks noGrp="1"/>
          </p:cNvSpPr>
          <p:nvPr>
            <p:ph idx="1"/>
          </p:nvPr>
        </p:nvSpPr>
        <p:spPr>
          <a:xfrm>
            <a:off x="457200" y="1600201"/>
            <a:ext cx="8229600" cy="1828800"/>
          </a:xfrm>
        </p:spPr>
        <p:txBody>
          <a:bodyPr/>
          <a:lstStyle/>
          <a:p>
            <a:pPr marL="0" indent="0">
              <a:buNone/>
            </a:pPr>
            <a:r>
              <a:rPr lang="en-US" dirty="0" smtClean="0"/>
              <a:t>Planned </a:t>
            </a:r>
            <a:r>
              <a:rPr lang="en-US" dirty="0"/>
              <a:t>set of interrelated tasks to be executed over a fixed period and within certain cost and other limitations.</a:t>
            </a:r>
          </a:p>
        </p:txBody>
      </p:sp>
      <p:grpSp>
        <p:nvGrpSpPr>
          <p:cNvPr id="4" name="object 7"/>
          <p:cNvGrpSpPr/>
          <p:nvPr/>
        </p:nvGrpSpPr>
        <p:grpSpPr>
          <a:xfrm>
            <a:off x="5160472" y="2636912"/>
            <a:ext cx="2795904" cy="3946163"/>
            <a:chOff x="8575547" y="858011"/>
            <a:chExt cx="3616960" cy="5314315"/>
          </a:xfrm>
        </p:grpSpPr>
        <p:sp>
          <p:nvSpPr>
            <p:cNvPr id="5" name="object 8"/>
            <p:cNvSpPr/>
            <p:nvPr/>
          </p:nvSpPr>
          <p:spPr>
            <a:xfrm>
              <a:off x="8575547" y="858011"/>
              <a:ext cx="3616452" cy="3718560"/>
            </a:xfrm>
            <a:prstGeom prst="rect">
              <a:avLst/>
            </a:prstGeom>
            <a:blipFill>
              <a:blip r:embed="rId2" cstate="print"/>
              <a:stretch>
                <a:fillRect/>
              </a:stretch>
            </a:blipFill>
          </p:spPr>
          <p:txBody>
            <a:bodyPr wrap="square" lIns="0" tIns="0" rIns="0" bIns="0" rtlCol="0"/>
            <a:lstStyle/>
            <a:p>
              <a:endParaRPr/>
            </a:p>
          </p:txBody>
        </p:sp>
        <p:sp>
          <p:nvSpPr>
            <p:cNvPr id="6" name="object 9"/>
            <p:cNvSpPr/>
            <p:nvPr/>
          </p:nvSpPr>
          <p:spPr>
            <a:xfrm>
              <a:off x="8770619" y="1053083"/>
              <a:ext cx="3240024" cy="3130296"/>
            </a:xfrm>
            <a:prstGeom prst="rect">
              <a:avLst/>
            </a:prstGeom>
            <a:blipFill>
              <a:blip r:embed="rId3" cstate="print"/>
              <a:stretch>
                <a:fillRect/>
              </a:stretch>
            </a:blipFill>
          </p:spPr>
          <p:txBody>
            <a:bodyPr wrap="square" lIns="0" tIns="0" rIns="0" bIns="0" rtlCol="0"/>
            <a:lstStyle/>
            <a:p>
              <a:endParaRPr/>
            </a:p>
          </p:txBody>
        </p:sp>
        <p:sp>
          <p:nvSpPr>
            <p:cNvPr id="7" name="object 10"/>
            <p:cNvSpPr/>
            <p:nvPr/>
          </p:nvSpPr>
          <p:spPr>
            <a:xfrm>
              <a:off x="8575547" y="4099560"/>
              <a:ext cx="3616452" cy="2072639"/>
            </a:xfrm>
            <a:prstGeom prst="rect">
              <a:avLst/>
            </a:prstGeom>
            <a:blipFill>
              <a:blip r:embed="rId4" cstate="print"/>
              <a:stretch>
                <a:fillRect/>
              </a:stretch>
            </a:blipFill>
          </p:spPr>
          <p:txBody>
            <a:bodyPr wrap="square" lIns="0" tIns="0" rIns="0" bIns="0" rtlCol="0"/>
            <a:lstStyle/>
            <a:p>
              <a:endParaRPr/>
            </a:p>
          </p:txBody>
        </p:sp>
        <p:sp>
          <p:nvSpPr>
            <p:cNvPr id="8" name="object 11"/>
            <p:cNvSpPr/>
            <p:nvPr/>
          </p:nvSpPr>
          <p:spPr>
            <a:xfrm>
              <a:off x="8770619" y="4294632"/>
              <a:ext cx="3240024" cy="1484375"/>
            </a:xfrm>
            <a:prstGeom prst="rect">
              <a:avLst/>
            </a:prstGeom>
            <a:blipFill>
              <a:blip r:embed="rId5"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42104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24" y="-1141"/>
            <a:ext cx="8229600" cy="1143000"/>
          </a:xfrm>
        </p:spPr>
        <p:txBody>
          <a:bodyPr/>
          <a:lstStyle/>
          <a:p>
            <a:r>
              <a:rPr lang="en-US" dirty="0">
                <a:solidFill>
                  <a:schemeClr val="bg2">
                    <a:lumMod val="75000"/>
                  </a:schemeClr>
                </a:solidFill>
              </a:rPr>
              <a:t>Business </a:t>
            </a:r>
            <a:r>
              <a:rPr lang="en-US" dirty="0" smtClean="0">
                <a:solidFill>
                  <a:schemeClr val="bg2">
                    <a:lumMod val="75000"/>
                  </a:schemeClr>
                </a:solidFill>
              </a:rPr>
              <a:t>Plan</a:t>
            </a:r>
            <a:endParaRPr lang="en-US" dirty="0">
              <a:solidFill>
                <a:schemeClr val="bg2">
                  <a:lumMod val="75000"/>
                </a:schemeClr>
              </a:solidFill>
            </a:endParaRPr>
          </a:p>
        </p:txBody>
      </p:sp>
      <p:sp>
        <p:nvSpPr>
          <p:cNvPr id="3" name="Content Placeholder 2"/>
          <p:cNvSpPr>
            <a:spLocks noGrp="1"/>
          </p:cNvSpPr>
          <p:nvPr>
            <p:ph idx="1"/>
          </p:nvPr>
        </p:nvSpPr>
        <p:spPr>
          <a:xfrm>
            <a:off x="457200" y="1600200"/>
            <a:ext cx="8003232" cy="4349080"/>
          </a:xfrm>
        </p:spPr>
        <p:txBody>
          <a:bodyPr>
            <a:normAutofit fontScale="77500" lnSpcReduction="20000"/>
          </a:bodyPr>
          <a:lstStyle/>
          <a:p>
            <a:pPr marL="0" indent="0" algn="just">
              <a:buNone/>
            </a:pPr>
            <a:r>
              <a:rPr lang="en-US" dirty="0"/>
              <a:t>Set of documents prepared by a firm's management to summarize its operational and financial objectives for the near future (usually one to three years) and to show how they will be achieved. It serves as a blueprint to guide the firm's policies and strategies, and is continually modified as conditions change and new opportunities and/or threats emerge. When prepared for external audience (lenders, prospective investors) it details the past, present, and forecasted performance of the firm. </a:t>
            </a:r>
            <a:endParaRPr lang="en-US" dirty="0" smtClean="0"/>
          </a:p>
          <a:p>
            <a:pPr marL="0" indent="0" algn="just">
              <a:buNone/>
            </a:pPr>
            <a:r>
              <a:rPr lang="en-US" dirty="0" smtClean="0"/>
              <a:t>And </a:t>
            </a:r>
            <a:r>
              <a:rPr lang="en-US" dirty="0"/>
              <a:t>usually also contains pro-forma balance sheet, income statement, and cash flow statement, to illustrate how the financing being sought will affect the firm's financial position.</a:t>
            </a:r>
          </a:p>
        </p:txBody>
      </p:sp>
    </p:spTree>
    <p:extLst>
      <p:ext uri="{BB962C8B-B14F-4D97-AF65-F5344CB8AC3E}">
        <p14:creationId xmlns:p14="http://schemas.microsoft.com/office/powerpoint/2010/main" val="2832881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0"/>
            <a:ext cx="8229600" cy="1143000"/>
          </a:xfrm>
        </p:spPr>
        <p:txBody>
          <a:bodyPr>
            <a:normAutofit/>
          </a:bodyPr>
          <a:lstStyle/>
          <a:p>
            <a:r>
              <a:rPr lang="en-US" sz="3200" spc="-5" dirty="0">
                <a:solidFill>
                  <a:schemeClr val="bg2">
                    <a:lumMod val="75000"/>
                  </a:schemeClr>
                </a:solidFill>
              </a:rPr>
              <a:t>How to </a:t>
            </a:r>
            <a:r>
              <a:rPr lang="en-US" sz="3200" dirty="0">
                <a:solidFill>
                  <a:schemeClr val="bg2">
                    <a:lumMod val="75000"/>
                  </a:schemeClr>
                </a:solidFill>
              </a:rPr>
              <a:t>structure</a:t>
            </a:r>
            <a:r>
              <a:rPr lang="en-US" sz="3200" spc="-75" dirty="0">
                <a:solidFill>
                  <a:schemeClr val="bg2">
                    <a:lumMod val="75000"/>
                  </a:schemeClr>
                </a:solidFill>
              </a:rPr>
              <a:t> </a:t>
            </a:r>
            <a:r>
              <a:rPr lang="en-US" sz="3200" spc="-5" dirty="0">
                <a:solidFill>
                  <a:schemeClr val="bg2">
                    <a:lumMod val="75000"/>
                  </a:schemeClr>
                </a:solidFill>
              </a:rPr>
              <a:t>a  business</a:t>
            </a:r>
            <a:r>
              <a:rPr lang="en-US" sz="3200" spc="5" dirty="0">
                <a:solidFill>
                  <a:schemeClr val="bg2">
                    <a:lumMod val="75000"/>
                  </a:schemeClr>
                </a:solidFill>
              </a:rPr>
              <a:t> </a:t>
            </a:r>
            <a:r>
              <a:rPr lang="en-US" sz="3200" spc="-5" dirty="0">
                <a:solidFill>
                  <a:schemeClr val="bg2">
                    <a:lumMod val="75000"/>
                  </a:schemeClr>
                </a:solidFill>
              </a:rPr>
              <a:t>plan</a:t>
            </a:r>
            <a:endParaRPr lang="en-US" sz="3200" dirty="0">
              <a:solidFill>
                <a:schemeClr val="bg2">
                  <a:lumMod val="75000"/>
                </a:schemeClr>
              </a:solidFill>
            </a:endParaRPr>
          </a:p>
        </p:txBody>
      </p:sp>
      <p:grpSp>
        <p:nvGrpSpPr>
          <p:cNvPr id="10" name="object 12"/>
          <p:cNvGrpSpPr/>
          <p:nvPr/>
        </p:nvGrpSpPr>
        <p:grpSpPr>
          <a:xfrm>
            <a:off x="1547664" y="1322065"/>
            <a:ext cx="6700510" cy="5535935"/>
            <a:chOff x="5896355" y="50292"/>
            <a:chExt cx="5980430" cy="4879975"/>
          </a:xfrm>
        </p:grpSpPr>
        <p:sp>
          <p:nvSpPr>
            <p:cNvPr id="11" name="object 13"/>
            <p:cNvSpPr/>
            <p:nvPr/>
          </p:nvSpPr>
          <p:spPr>
            <a:xfrm>
              <a:off x="5896355" y="50292"/>
              <a:ext cx="5980176" cy="4879847"/>
            </a:xfrm>
            <a:prstGeom prst="rect">
              <a:avLst/>
            </a:prstGeom>
            <a:blipFill>
              <a:blip r:embed="rId2" cstate="print"/>
              <a:stretch>
                <a:fillRect/>
              </a:stretch>
            </a:blipFill>
          </p:spPr>
          <p:txBody>
            <a:bodyPr wrap="square" lIns="0" tIns="0" rIns="0" bIns="0" rtlCol="0"/>
            <a:lstStyle/>
            <a:p>
              <a:endParaRPr/>
            </a:p>
          </p:txBody>
        </p:sp>
        <p:sp>
          <p:nvSpPr>
            <p:cNvPr id="12" name="object 14"/>
            <p:cNvSpPr/>
            <p:nvPr/>
          </p:nvSpPr>
          <p:spPr>
            <a:xfrm>
              <a:off x="6091427" y="245363"/>
              <a:ext cx="5391912" cy="4291584"/>
            </a:xfrm>
            <a:prstGeom prst="rect">
              <a:avLst/>
            </a:prstGeom>
            <a:blipFill>
              <a:blip r:embed="rId3"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848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0" y="260648"/>
            <a:ext cx="8229600" cy="1143000"/>
          </a:xfrm>
        </p:spPr>
        <p:txBody>
          <a:bodyPr>
            <a:normAutofit fontScale="90000"/>
          </a:bodyPr>
          <a:lstStyle/>
          <a:p>
            <a:r>
              <a:rPr lang="en-US" dirty="0">
                <a:solidFill>
                  <a:schemeClr val="bg2">
                    <a:lumMod val="75000"/>
                  </a:schemeClr>
                </a:solidFill>
              </a:rPr>
              <a:t>Business Plan </a:t>
            </a:r>
            <a:r>
              <a:rPr lang="en-US" dirty="0" smtClean="0">
                <a:solidFill>
                  <a:schemeClr val="bg2">
                    <a:lumMod val="75000"/>
                  </a:schemeClr>
                </a:solidFill>
              </a:rPr>
              <a:t>Structure/Index</a:t>
            </a:r>
            <a:r>
              <a:rPr lang="en-US" dirty="0">
                <a:solidFill>
                  <a:schemeClr val="bg2">
                    <a:lumMod val="75000"/>
                  </a:schemeClr>
                </a:solidFill>
              </a:rPr>
              <a:t/>
            </a:r>
            <a:br>
              <a:rPr lang="en-US" dirty="0">
                <a:solidFill>
                  <a:schemeClr val="bg2">
                    <a:lumMod val="75000"/>
                  </a:schemeClr>
                </a:solidFill>
              </a:rPr>
            </a:br>
            <a:endParaRPr lang="en-US" dirty="0">
              <a:solidFill>
                <a:schemeClr val="bg2">
                  <a:lumMod val="75000"/>
                </a:schemeClr>
              </a:solidFill>
            </a:endParaRPr>
          </a:p>
        </p:txBody>
      </p:sp>
      <p:sp>
        <p:nvSpPr>
          <p:cNvPr id="3" name="Content Placeholder 2"/>
          <p:cNvSpPr>
            <a:spLocks noGrp="1"/>
          </p:cNvSpPr>
          <p:nvPr>
            <p:ph idx="1"/>
          </p:nvPr>
        </p:nvSpPr>
        <p:spPr/>
        <p:txBody>
          <a:bodyPr/>
          <a:lstStyle/>
          <a:p>
            <a:r>
              <a:rPr lang="en-US" dirty="0" smtClean="0"/>
              <a:t>Executive </a:t>
            </a:r>
            <a:r>
              <a:rPr lang="en-US" dirty="0"/>
              <a:t>Summary </a:t>
            </a:r>
            <a:endParaRPr lang="en-US" dirty="0" smtClean="0"/>
          </a:p>
          <a:p>
            <a:pPr marL="0" indent="0">
              <a:buNone/>
            </a:pPr>
            <a:r>
              <a:rPr lang="en-US" dirty="0" smtClean="0"/>
              <a:t>• </a:t>
            </a:r>
            <a:r>
              <a:rPr lang="en-US" dirty="0"/>
              <a:t>Business Model </a:t>
            </a:r>
            <a:endParaRPr lang="en-US" dirty="0" smtClean="0"/>
          </a:p>
          <a:p>
            <a:pPr marL="0" indent="0">
              <a:buNone/>
            </a:pPr>
            <a:r>
              <a:rPr lang="en-US" dirty="0" smtClean="0"/>
              <a:t>• </a:t>
            </a:r>
            <a:r>
              <a:rPr lang="en-US" dirty="0"/>
              <a:t>Management and Organization </a:t>
            </a:r>
            <a:endParaRPr lang="en-US" dirty="0" smtClean="0"/>
          </a:p>
          <a:p>
            <a:pPr marL="0" indent="0">
              <a:buNone/>
            </a:pPr>
            <a:r>
              <a:rPr lang="en-US" dirty="0" smtClean="0"/>
              <a:t>• </a:t>
            </a:r>
            <a:r>
              <a:rPr lang="en-US" dirty="0"/>
              <a:t>Marketing Plan </a:t>
            </a:r>
            <a:endParaRPr lang="en-US" dirty="0" smtClean="0"/>
          </a:p>
          <a:p>
            <a:pPr marL="0" indent="0">
              <a:buNone/>
            </a:pPr>
            <a:r>
              <a:rPr lang="en-US" dirty="0" smtClean="0"/>
              <a:t>• </a:t>
            </a:r>
            <a:r>
              <a:rPr lang="en-US" dirty="0"/>
              <a:t>Financials </a:t>
            </a:r>
            <a:endParaRPr lang="en-US" dirty="0" smtClean="0"/>
          </a:p>
          <a:p>
            <a:pPr marL="0" indent="0">
              <a:buNone/>
            </a:pPr>
            <a:r>
              <a:rPr lang="en-US" dirty="0" smtClean="0"/>
              <a:t>• </a:t>
            </a:r>
            <a:r>
              <a:rPr lang="en-US" dirty="0"/>
              <a:t>Appendix</a:t>
            </a:r>
          </a:p>
        </p:txBody>
      </p:sp>
    </p:spTree>
    <p:extLst>
      <p:ext uri="{BB962C8B-B14F-4D97-AF65-F5344CB8AC3E}">
        <p14:creationId xmlns:p14="http://schemas.microsoft.com/office/powerpoint/2010/main" val="294108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99392"/>
            <a:ext cx="8229600" cy="1143000"/>
          </a:xfrm>
        </p:spPr>
        <p:txBody>
          <a:bodyPr/>
          <a:lstStyle/>
          <a:p>
            <a:r>
              <a:rPr lang="en-US" dirty="0">
                <a:solidFill>
                  <a:schemeClr val="bg2">
                    <a:lumMod val="75000"/>
                  </a:schemeClr>
                </a:solidFill>
              </a:rPr>
              <a:t>Executive </a:t>
            </a:r>
            <a:r>
              <a:rPr lang="en-US" dirty="0" smtClean="0">
                <a:solidFill>
                  <a:schemeClr val="bg2">
                    <a:lumMod val="75000"/>
                  </a:schemeClr>
                </a:solidFill>
              </a:rPr>
              <a:t>Summary</a:t>
            </a:r>
            <a:endParaRPr lang="en-US" dirty="0">
              <a:solidFill>
                <a:schemeClr val="bg2">
                  <a:lumMod val="75000"/>
                </a:schemeClr>
              </a:solidFill>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t>The executive summary is an overview of the entire business plan and will either capture the readers attention or make them lose interest before reading any further. A crucial part of the business plan, the summary will basically tell readers the history of your company/project, where it is today and what direction it is headed. </a:t>
            </a:r>
            <a:endParaRPr lang="en-US" dirty="0" smtClean="0"/>
          </a:p>
          <a:p>
            <a:pPr marL="0" indent="0" algn="just">
              <a:buNone/>
            </a:pPr>
            <a:endParaRPr lang="en-US" dirty="0"/>
          </a:p>
          <a:p>
            <a:pPr marL="0" indent="0" algn="just">
              <a:buNone/>
            </a:pPr>
            <a:r>
              <a:rPr lang="en-US" dirty="0"/>
              <a:t>The executive summary is where you sell others on the potential success of your business idea.</a:t>
            </a:r>
          </a:p>
        </p:txBody>
      </p:sp>
    </p:spTree>
    <p:extLst>
      <p:ext uri="{BB962C8B-B14F-4D97-AF65-F5344CB8AC3E}">
        <p14:creationId xmlns:p14="http://schemas.microsoft.com/office/powerpoint/2010/main" val="1872448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61743C-5BE9-49F7-90CA-0EF41FE42936}"/>
</file>

<file path=customXml/itemProps2.xml><?xml version="1.0" encoding="utf-8"?>
<ds:datastoreItem xmlns:ds="http://schemas.openxmlformats.org/officeDocument/2006/customXml" ds:itemID="{0E142A65-839F-44B2-B7B7-D5B47D317E3F}"/>
</file>

<file path=customXml/itemProps3.xml><?xml version="1.0" encoding="utf-8"?>
<ds:datastoreItem xmlns:ds="http://schemas.openxmlformats.org/officeDocument/2006/customXml" ds:itemID="{33E9380D-DD68-49CB-AD56-A19A28501A13}"/>
</file>

<file path=docProps/app.xml><?xml version="1.0" encoding="utf-8"?>
<Properties xmlns="http://schemas.openxmlformats.org/officeDocument/2006/extended-properties" xmlns:vt="http://schemas.openxmlformats.org/officeDocument/2006/docPropsVTypes">
  <Template/>
  <TotalTime>202</TotalTime>
  <Words>882</Words>
  <Application>Microsoft Office PowerPoint</Application>
  <PresentationFormat>On-screen Show (4:3)</PresentationFormat>
  <Paragraphs>74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Georgia</vt:lpstr>
      <vt:lpstr>Office Theme</vt:lpstr>
      <vt:lpstr>PowerPoint Presentation</vt:lpstr>
      <vt:lpstr>Definition </vt:lpstr>
      <vt:lpstr>Objectives</vt:lpstr>
      <vt:lpstr>Entrepreneurship</vt:lpstr>
      <vt:lpstr>Project</vt:lpstr>
      <vt:lpstr>Business Plan</vt:lpstr>
      <vt:lpstr>How to structure a  business plan</vt:lpstr>
      <vt:lpstr>Business Plan Structure/Index </vt:lpstr>
      <vt:lpstr>Executive Summary</vt:lpstr>
      <vt:lpstr>Business Model</vt:lpstr>
      <vt:lpstr>Management and Organization</vt:lpstr>
      <vt:lpstr>Marketing Plan</vt:lpstr>
      <vt:lpstr>Marketing Plan</vt:lpstr>
      <vt:lpstr>Marketing Plan</vt:lpstr>
      <vt:lpstr>Marketing Plan</vt:lpstr>
      <vt:lpstr>SWOT Analysis </vt:lpstr>
      <vt:lpstr>Porter 5 Forces</vt:lpstr>
      <vt:lpstr>Financial </vt:lpstr>
      <vt:lpstr>Updating the business plan</vt:lpstr>
      <vt:lpstr>Why is it critical to have top-level executives  buy in to global sustainability efforts? </vt:lpstr>
      <vt:lpstr>What competitive advantages could be realized as a result of engaging in the local community and global sustainability? </vt:lpstr>
      <vt:lpstr>What is needed from JOBJO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Rasha</cp:lastModifiedBy>
  <cp:revision>16</cp:revision>
  <dcterms:created xsi:type="dcterms:W3CDTF">2018-09-11T16:13:06Z</dcterms:created>
  <dcterms:modified xsi:type="dcterms:W3CDTF">2021-08-05T06:06:45Z</dcterms:modified>
</cp:coreProperties>
</file>